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4"/>
  </p:notesMasterIdLst>
  <p:sldIdLst>
    <p:sldId id="257" r:id="rId2"/>
    <p:sldId id="314" r:id="rId3"/>
    <p:sldId id="259" r:id="rId4"/>
    <p:sldId id="261" r:id="rId5"/>
    <p:sldId id="307" r:id="rId6"/>
    <p:sldId id="296" r:id="rId7"/>
    <p:sldId id="297" r:id="rId8"/>
    <p:sldId id="264" r:id="rId9"/>
    <p:sldId id="302" r:id="rId10"/>
    <p:sldId id="301" r:id="rId11"/>
    <p:sldId id="309" r:id="rId12"/>
    <p:sldId id="298" r:id="rId13"/>
    <p:sldId id="299" r:id="rId14"/>
    <p:sldId id="303" r:id="rId15"/>
    <p:sldId id="305" r:id="rId16"/>
    <p:sldId id="262" r:id="rId17"/>
    <p:sldId id="313" r:id="rId18"/>
    <p:sldId id="306" r:id="rId19"/>
    <p:sldId id="300" r:id="rId20"/>
    <p:sldId id="315" r:id="rId21"/>
    <p:sldId id="265" r:id="rId22"/>
    <p:sldId id="316" r:id="rId23"/>
    <p:sldId id="304" r:id="rId24"/>
    <p:sldId id="263" r:id="rId25"/>
    <p:sldId id="317" r:id="rId26"/>
    <p:sldId id="318" r:id="rId27"/>
    <p:sldId id="319" r:id="rId28"/>
    <p:sldId id="308" r:id="rId29"/>
    <p:sldId id="320" r:id="rId30"/>
    <p:sldId id="310" r:id="rId31"/>
    <p:sldId id="311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3" r:id="rId44"/>
    <p:sldId id="335" r:id="rId45"/>
    <p:sldId id="337" r:id="rId46"/>
    <p:sldId id="339" r:id="rId47"/>
    <p:sldId id="340" r:id="rId48"/>
    <p:sldId id="341" r:id="rId49"/>
    <p:sldId id="342" r:id="rId50"/>
    <p:sldId id="346" r:id="rId51"/>
    <p:sldId id="344" r:id="rId52"/>
    <p:sldId id="347" r:id="rId53"/>
    <p:sldId id="351" r:id="rId54"/>
    <p:sldId id="350" r:id="rId55"/>
    <p:sldId id="352" r:id="rId56"/>
    <p:sldId id="353" r:id="rId57"/>
    <p:sldId id="354" r:id="rId58"/>
    <p:sldId id="355" r:id="rId59"/>
    <p:sldId id="280" r:id="rId60"/>
    <p:sldId id="358" r:id="rId61"/>
    <p:sldId id="357" r:id="rId62"/>
    <p:sldId id="356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Quattrocento Sans" panose="020B0502050000020003" pitchFamily="3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Roboto Slab" pitchFamily="2" charset="0"/>
      <p:regular r:id="rId78"/>
      <p:bold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76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1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99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0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46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58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43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3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6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9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0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27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880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09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15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39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310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7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96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63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093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66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06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279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55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40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56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80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815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659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60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217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75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71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825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751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35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63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63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8890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0801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39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169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02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0609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5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76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301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89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0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4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3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23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5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335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9" r:id="rId4"/>
    <p:sldLayoutId id="2147483660" r:id="rId5"/>
    <p:sldLayoutId id="2147483661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E8BAC404-2780-6633-EB4F-65134ACAC01A}"/>
              </a:ext>
            </a:extLst>
          </p:cNvPr>
          <p:cNvSpPr txBox="1">
            <a:spLocks/>
          </p:cNvSpPr>
          <p:nvPr/>
        </p:nvSpPr>
        <p:spPr>
          <a:xfrm>
            <a:off x="1014385" y="1463212"/>
            <a:ext cx="8129615" cy="235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 dirty="0"/>
              <a:t>GREEDY</a:t>
            </a:r>
            <a:br>
              <a:rPr lang="en-US" sz="6000" b="1" dirty="0"/>
            </a:br>
            <a:r>
              <a:rPr lang="en-US" sz="6000" b="1" dirty="0"/>
              <a:t>         ALGORITHM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On each step, the choice made must be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12147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2000" b="1" i="1" dirty="0"/>
              <a:t>1. 	Feasible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Satisfy the problem’s constraints </a:t>
            </a:r>
          </a:p>
          <a:p>
            <a:pPr marL="76200" lvl="0" indent="0">
              <a:buNone/>
            </a:pPr>
            <a:br>
              <a:rPr lang="en-US" sz="2000" dirty="0"/>
            </a:br>
            <a:r>
              <a:rPr lang="en-US" sz="2000" b="1" i="1" dirty="0"/>
              <a:t>2. 	Locally optimal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The best local choice among all feasible choices available on that step</a:t>
            </a:r>
          </a:p>
          <a:p>
            <a:pPr marL="76200" lvl="0" indent="0">
              <a:buNone/>
            </a:pPr>
            <a:endParaRPr lang="en-US" sz="1600" dirty="0"/>
          </a:p>
          <a:p>
            <a:pPr marL="76200" lvl="0" indent="0">
              <a:buNone/>
            </a:pPr>
            <a:r>
              <a:rPr lang="en-US" sz="2000" b="1" i="1" dirty="0"/>
              <a:t>3. 	Irrevocable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C</a:t>
            </a:r>
            <a:r>
              <a:rPr lang="en-US" sz="1600" dirty="0"/>
              <a:t>annot be changed on subsequent steps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74AC2C-CCF8-43FB-43A9-71D261532E60}"/>
              </a:ext>
            </a:extLst>
          </p:cNvPr>
          <p:cNvCxnSpPr>
            <a:cxnSpLocks/>
          </p:cNvCxnSpPr>
          <p:nvPr/>
        </p:nvCxnSpPr>
        <p:spPr>
          <a:xfrm>
            <a:off x="552394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3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Time complexity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261700"/>
            <a:ext cx="773908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Is considered to be moderate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Depends on the specific problem and the specific implementation of the algorithm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Normally: O(n log n), O(n)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36AABD-FC34-743F-B33F-B285C37378E2}"/>
              </a:ext>
            </a:extLst>
          </p:cNvPr>
          <p:cNvCxnSpPr>
            <a:cxnSpLocks/>
          </p:cNvCxnSpPr>
          <p:nvPr/>
        </p:nvCxnSpPr>
        <p:spPr>
          <a:xfrm>
            <a:off x="5180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6 000 VND</a:t>
            </a:r>
          </a:p>
          <a:p>
            <a:pPr lvl="0"/>
            <a:r>
              <a:rPr lang="en-US" dirty="0"/>
              <a:t>Possible number of bills: 4 000 VND</a:t>
            </a:r>
          </a:p>
          <a:p>
            <a:pPr marL="76200" lvl="0" indent="0">
              <a:buNone/>
            </a:pPr>
            <a:r>
              <a:rPr lang="en-US" dirty="0"/>
              <a:t>				3 000 VND</a:t>
            </a:r>
          </a:p>
          <a:p>
            <a:pPr marL="76200" lvl="0" indent="0">
              <a:buNone/>
            </a:pPr>
            <a:r>
              <a:rPr lang="en-US" dirty="0"/>
              <a:t>				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69E3BA-7DC0-9D7A-C8A8-38A6248BBD06}"/>
              </a:ext>
            </a:extLst>
          </p:cNvPr>
          <p:cNvCxnSpPr>
            <a:cxnSpLocks/>
          </p:cNvCxnSpPr>
          <p:nvPr/>
        </p:nvCxnSpPr>
        <p:spPr>
          <a:xfrm>
            <a:off x="483642" y="94687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1794017" cy="90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4 000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8" name="Google Shape;141;p20">
            <a:extLst>
              <a:ext uri="{FF2B5EF4-FFF2-40B4-BE49-F238E27FC236}">
                <a16:creationId xmlns:a16="http://schemas.microsoft.com/office/drawing/2014/main" id="{5093CE7B-56BA-4CBB-909D-61F4F8F01A9D}"/>
              </a:ext>
            </a:extLst>
          </p:cNvPr>
          <p:cNvSpPr txBox="1">
            <a:spLocks/>
          </p:cNvSpPr>
          <p:nvPr/>
        </p:nvSpPr>
        <p:spPr>
          <a:xfrm>
            <a:off x="786150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4 000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9" name="Google Shape;141;p20">
            <a:extLst>
              <a:ext uri="{FF2B5EF4-FFF2-40B4-BE49-F238E27FC236}">
                <a16:creationId xmlns:a16="http://schemas.microsoft.com/office/drawing/2014/main" id="{FC756FFA-6187-45F2-87ED-BA2631B1B28B}"/>
              </a:ext>
            </a:extLst>
          </p:cNvPr>
          <p:cNvSpPr txBox="1">
            <a:spLocks/>
          </p:cNvSpPr>
          <p:nvPr/>
        </p:nvSpPr>
        <p:spPr>
          <a:xfrm>
            <a:off x="2580167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10" name="Google Shape;141;p20">
            <a:extLst>
              <a:ext uri="{FF2B5EF4-FFF2-40B4-BE49-F238E27FC236}">
                <a16:creationId xmlns:a16="http://schemas.microsoft.com/office/drawing/2014/main" id="{BDCE05A6-FB36-4F46-A467-756B46F39FD3}"/>
              </a:ext>
            </a:extLst>
          </p:cNvPr>
          <p:cNvSpPr txBox="1">
            <a:spLocks/>
          </p:cNvSpPr>
          <p:nvPr/>
        </p:nvSpPr>
        <p:spPr>
          <a:xfrm>
            <a:off x="4374184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5" name="Google Shape;944;p48">
            <a:extLst>
              <a:ext uri="{FF2B5EF4-FFF2-40B4-BE49-F238E27FC236}">
                <a16:creationId xmlns:a16="http://schemas.microsoft.com/office/drawing/2014/main" id="{87D59D75-03CD-447C-836F-B11FF23589B7}"/>
              </a:ext>
            </a:extLst>
          </p:cNvPr>
          <p:cNvSpPr/>
          <p:nvPr/>
        </p:nvSpPr>
        <p:spPr>
          <a:xfrm>
            <a:off x="6655985" y="284544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Google Shape;946;p48">
            <a:extLst>
              <a:ext uri="{FF2B5EF4-FFF2-40B4-BE49-F238E27FC236}">
                <a16:creationId xmlns:a16="http://schemas.microsoft.com/office/drawing/2014/main" id="{B2DB68B2-9652-421C-8239-9B8BA6643045}"/>
              </a:ext>
            </a:extLst>
          </p:cNvPr>
          <p:cNvSpPr/>
          <p:nvPr/>
        </p:nvSpPr>
        <p:spPr>
          <a:xfrm>
            <a:off x="6655985" y="1480731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2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Characteristics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87138"/>
            <a:ext cx="691024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fontAlgn="base"/>
            <a:r>
              <a:rPr lang="en-US" b="1" dirty="0"/>
              <a:t>Limitations, advantages, conditions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Limitations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Inability to backtrack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Lack of consideration for future steps</a:t>
            </a:r>
          </a:p>
          <a:p>
            <a:pPr marL="76200" indent="0">
              <a:buNone/>
            </a:pPr>
            <a:r>
              <a:rPr lang="en-US" sz="2000" b="1" i="1" dirty="0"/>
              <a:t>2.	Suboptimality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Not always produce the optimal solution</a:t>
            </a:r>
          </a:p>
          <a:p>
            <a:pPr marL="76200" indent="0">
              <a:buNone/>
            </a:pPr>
            <a:r>
              <a:rPr lang="en-US" sz="2000" b="1" i="1" dirty="0"/>
              <a:t>3.	Limited scope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Is only suitable for a number of problems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84C8F9-D9C0-BB4E-0AF4-4E9F73492F90}"/>
              </a:ext>
            </a:extLst>
          </p:cNvPr>
          <p:cNvCxnSpPr>
            <a:cxnSpLocks/>
          </p:cNvCxnSpPr>
          <p:nvPr/>
        </p:nvCxnSpPr>
        <p:spPr>
          <a:xfrm>
            <a:off x="469891" y="94687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610090" y="2862304"/>
            <a:ext cx="61788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Why is the Greedy algorithm widely used, especially in the field of computer science?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Advantages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Simple, easy to understand and implement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Faster and more efficient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Does not require large memory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Easy to combine with other algorithms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Offers a good approximation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242E10-B4C4-AC72-6D3D-A272FF4020F4}"/>
              </a:ext>
            </a:extLst>
          </p:cNvPr>
          <p:cNvCxnSpPr>
            <a:cxnSpLocks/>
          </p:cNvCxnSpPr>
          <p:nvPr/>
        </p:nvCxnSpPr>
        <p:spPr>
          <a:xfrm>
            <a:off x="531768" y="93312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Conditions for using Greedy algorithm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373051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Optimal substructure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solution is divisible into smaller parts</a:t>
            </a:r>
          </a:p>
          <a:p>
            <a:pPr marL="76200" indent="0">
              <a:buNone/>
            </a:pPr>
            <a:r>
              <a:rPr lang="en-US" sz="2000" b="1" i="1" dirty="0"/>
              <a:t>2.	Greedy choice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locally optimal choice should always lead to the globally optimal 	solution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5C32FB-4AE2-3AA4-A226-19F2F5FB4027}"/>
              </a:ext>
            </a:extLst>
          </p:cNvPr>
          <p:cNvCxnSpPr>
            <a:cxnSpLocks/>
          </p:cNvCxnSpPr>
          <p:nvPr/>
        </p:nvCxnSpPr>
        <p:spPr>
          <a:xfrm>
            <a:off x="5455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832948" y="1244213"/>
            <a:ext cx="8372475" cy="1764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4.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Applications of Greedy algorithm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3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43;p3">
            <a:extLst>
              <a:ext uri="{FF2B5EF4-FFF2-40B4-BE49-F238E27FC236}">
                <a16:creationId xmlns:a16="http://schemas.microsoft.com/office/drawing/2014/main" id="{12F06D38-4A9B-1AE2-CC8B-7E27545CEC71}"/>
              </a:ext>
            </a:extLst>
          </p:cNvPr>
          <p:cNvSpPr txBox="1"/>
          <p:nvPr/>
        </p:nvSpPr>
        <p:spPr>
          <a:xfrm>
            <a:off x="3295701" y="2090662"/>
            <a:ext cx="262034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050" dirty="0"/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1F5E54FC-3E67-EAC1-BA7F-90B9BCABE468}"/>
              </a:ext>
            </a:extLst>
          </p:cNvPr>
          <p:cNvSpPr txBox="1"/>
          <p:nvPr/>
        </p:nvSpPr>
        <p:spPr>
          <a:xfrm>
            <a:off x="2105406" y="107132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050" dirty="0"/>
          </a:p>
        </p:txBody>
      </p:sp>
      <p:sp>
        <p:nvSpPr>
          <p:cNvPr id="7" name="Google Shape;145;p3">
            <a:extLst>
              <a:ext uri="{FF2B5EF4-FFF2-40B4-BE49-F238E27FC236}">
                <a16:creationId xmlns:a16="http://schemas.microsoft.com/office/drawing/2014/main" id="{A7CE892C-FCAB-741D-4C6C-C4AAF34A451B}"/>
              </a:ext>
            </a:extLst>
          </p:cNvPr>
          <p:cNvSpPr txBox="1"/>
          <p:nvPr/>
        </p:nvSpPr>
        <p:spPr>
          <a:xfrm>
            <a:off x="2105406" y="206073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050"/>
          </a:p>
        </p:txBody>
      </p:sp>
      <p:cxnSp>
        <p:nvCxnSpPr>
          <p:cNvPr id="8" name="Google Shape;147;p3">
            <a:extLst>
              <a:ext uri="{FF2B5EF4-FFF2-40B4-BE49-F238E27FC236}">
                <a16:creationId xmlns:a16="http://schemas.microsoft.com/office/drawing/2014/main" id="{1F887964-D47B-065F-C4BD-0B5A5FAC64AB}"/>
              </a:ext>
            </a:extLst>
          </p:cNvPr>
          <p:cNvCxnSpPr/>
          <p:nvPr/>
        </p:nvCxnSpPr>
        <p:spPr>
          <a:xfrm>
            <a:off x="5861950" y="2638539"/>
            <a:ext cx="0" cy="2522962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02027D56-026B-3592-C5AA-0E14F9B05CE8}"/>
              </a:ext>
            </a:extLst>
          </p:cNvPr>
          <p:cNvSpPr txBox="1"/>
          <p:nvPr/>
        </p:nvSpPr>
        <p:spPr>
          <a:xfrm>
            <a:off x="5922008" y="339931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050"/>
          </a:p>
        </p:txBody>
      </p:sp>
      <p:sp>
        <p:nvSpPr>
          <p:cNvPr id="10" name="Google Shape;153;p3">
            <a:extLst>
              <a:ext uri="{FF2B5EF4-FFF2-40B4-BE49-F238E27FC236}">
                <a16:creationId xmlns:a16="http://schemas.microsoft.com/office/drawing/2014/main" id="{F5852595-A101-FC23-AF80-149A92224773}"/>
              </a:ext>
            </a:extLst>
          </p:cNvPr>
          <p:cNvSpPr txBox="1"/>
          <p:nvPr/>
        </p:nvSpPr>
        <p:spPr>
          <a:xfrm>
            <a:off x="5487988" y="245608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050"/>
          </a:p>
        </p:txBody>
      </p:sp>
      <p:cxnSp>
        <p:nvCxnSpPr>
          <p:cNvPr id="11" name="Google Shape;146;p3">
            <a:extLst>
              <a:ext uri="{FF2B5EF4-FFF2-40B4-BE49-F238E27FC236}">
                <a16:creationId xmlns:a16="http://schemas.microsoft.com/office/drawing/2014/main" id="{95E793C5-FB9F-EEF8-E678-02B19BF0FBA0}"/>
              </a:ext>
            </a:extLst>
          </p:cNvPr>
          <p:cNvCxnSpPr/>
          <p:nvPr/>
        </p:nvCxnSpPr>
        <p:spPr>
          <a:xfrm flipH="1">
            <a:off x="3295701" y="112"/>
            <a:ext cx="1575" cy="2563650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49;p3">
            <a:extLst>
              <a:ext uri="{FF2B5EF4-FFF2-40B4-BE49-F238E27FC236}">
                <a16:creationId xmlns:a16="http://schemas.microsoft.com/office/drawing/2014/main" id="{C90B61CC-9B59-B2BC-87CF-A4BC3D787DD6}"/>
              </a:ext>
            </a:extLst>
          </p:cNvPr>
          <p:cNvSpPr txBox="1"/>
          <p:nvPr/>
        </p:nvSpPr>
        <p:spPr>
          <a:xfrm>
            <a:off x="115616" y="1033659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Definition</a:t>
            </a:r>
            <a:endParaRPr lang="vi-VN" sz="1050" dirty="0"/>
          </a:p>
        </p:txBody>
      </p:sp>
      <p:sp>
        <p:nvSpPr>
          <p:cNvPr id="13" name="Google Shape;150;p3">
            <a:extLst>
              <a:ext uri="{FF2B5EF4-FFF2-40B4-BE49-F238E27FC236}">
                <a16:creationId xmlns:a16="http://schemas.microsoft.com/office/drawing/2014/main" id="{FBA724FD-1ABB-3EF2-98AF-119FE9CADB00}"/>
              </a:ext>
            </a:extLst>
          </p:cNvPr>
          <p:cNvSpPr txBox="1"/>
          <p:nvPr/>
        </p:nvSpPr>
        <p:spPr>
          <a:xfrm>
            <a:off x="115616" y="2023070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Working mechanism</a:t>
            </a:r>
            <a:endParaRPr sz="1050" dirty="0"/>
          </a:p>
        </p:txBody>
      </p:sp>
      <p:sp>
        <p:nvSpPr>
          <p:cNvPr id="14" name="Google Shape;151;p3">
            <a:extLst>
              <a:ext uri="{FF2B5EF4-FFF2-40B4-BE49-F238E27FC236}">
                <a16:creationId xmlns:a16="http://schemas.microsoft.com/office/drawing/2014/main" id="{BEF02B63-F8B6-61BC-5CCF-04D47FA47627}"/>
              </a:ext>
            </a:extLst>
          </p:cNvPr>
          <p:cNvSpPr txBox="1"/>
          <p:nvPr/>
        </p:nvSpPr>
        <p:spPr>
          <a:xfrm>
            <a:off x="6536542" y="2449325"/>
            <a:ext cx="210035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Characteristics</a:t>
            </a:r>
            <a:endParaRPr sz="1050" dirty="0"/>
          </a:p>
        </p:txBody>
      </p:sp>
      <p:sp>
        <p:nvSpPr>
          <p:cNvPr id="15" name="Google Shape;152;p3">
            <a:extLst>
              <a:ext uri="{FF2B5EF4-FFF2-40B4-BE49-F238E27FC236}">
                <a16:creationId xmlns:a16="http://schemas.microsoft.com/office/drawing/2014/main" id="{8030264C-F534-F82B-B8D5-38D578AE1DE1}"/>
              </a:ext>
            </a:extLst>
          </p:cNvPr>
          <p:cNvSpPr txBox="1"/>
          <p:nvPr/>
        </p:nvSpPr>
        <p:spPr>
          <a:xfrm>
            <a:off x="6595588" y="3406074"/>
            <a:ext cx="19822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Applications</a:t>
            </a:r>
            <a:endParaRPr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33DB7D-D315-E502-BFC4-F7668017B524}"/>
              </a:ext>
            </a:extLst>
          </p:cNvPr>
          <p:cNvSpPr/>
          <p:nvPr/>
        </p:nvSpPr>
        <p:spPr>
          <a:xfrm>
            <a:off x="3377537" y="1925482"/>
            <a:ext cx="2405982" cy="12925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Applications of Greedy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571268"/>
            <a:ext cx="7264110" cy="2812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Constructing Minimum Spanning Trees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Implement Huffman Encoding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Solve Optimization Problems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Constructing Minimum Spanning Trees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56" y="1721114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97577" y="2443793"/>
            <a:ext cx="3395275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spanning tree?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minimum spanning tree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FA8849-CB98-9E77-5A3B-C2D72C38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9" y="1829533"/>
            <a:ext cx="7480925" cy="186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/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Graph and its spanning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being the minimum spanning tree.</a:t>
                </a:r>
                <a:endParaRPr lang="en-US" sz="18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blipFill>
                <a:blip r:embed="rId4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809671" y="1519064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b="1" dirty="0"/>
            </a:br>
            <a:r>
              <a:rPr lang="en-US" sz="2800" b="1" dirty="0"/>
              <a:t>Constructing Minimum Spanning Trees</a:t>
            </a:r>
            <a:endParaRPr sz="2800" b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433690" y="1749063"/>
            <a:ext cx="5294549" cy="166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minimum spanning tree is its spanning tree of the smallest weight, where the weight of a tree is defined as the sum of the weights on all its edges.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05" y="1663910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B3220B87-AF97-5ED9-137C-CD7FDB1F2961}"/>
              </a:ext>
            </a:extLst>
          </p:cNvPr>
          <p:cNvSpPr txBox="1">
            <a:spLocks/>
          </p:cNvSpPr>
          <p:nvPr/>
        </p:nvSpPr>
        <p:spPr>
          <a:xfrm>
            <a:off x="843432" y="3196639"/>
            <a:ext cx="4734289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minimum spanning tree?</a:t>
            </a:r>
          </a:p>
        </p:txBody>
      </p:sp>
    </p:spTree>
    <p:extLst>
      <p:ext uri="{BB962C8B-B14F-4D97-AF65-F5344CB8AC3E}">
        <p14:creationId xmlns:p14="http://schemas.microsoft.com/office/powerpoint/2010/main" val="164960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20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Constructs a minimum spanning tree through a sequence of expanding subtrees. On each iteration, the algorithm expands the current tree in the greedy manner by simply attaching to it the nearest vertex not in that tree.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Solution for minimum spanning tree</a:t>
            </a:r>
            <a:endParaRPr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onstructs a minimum spanning tree as an expanding sequence of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subgraphs (add the edge has smallest weight) that are always acyclic but are not necessarily connected on the intermediate stages of the algorithm. 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753D58-B29E-5CFA-C5F3-B55C266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7"/>
          <a:stretch/>
        </p:blipFill>
        <p:spPr>
          <a:xfrm>
            <a:off x="861101" y="1373550"/>
            <a:ext cx="6780603" cy="29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5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48AD4C-2E87-BE58-82D4-134784B6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7" y="1325897"/>
            <a:ext cx="5710666" cy="3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B253CF-C093-29FC-A63A-E8D433E9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14" y="1476100"/>
            <a:ext cx="5621285" cy="31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Definition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What is Greedy algorithm?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17C02-E6FE-8E29-73FE-826E9F6F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48" y="1359188"/>
            <a:ext cx="5672451" cy="33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Prim’s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50389-08CB-A976-AAA1-6B6FE840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1" y="0"/>
            <a:ext cx="4921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3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matrix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Prim’s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Adjacency lists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36221" y="2664618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22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Kruskal’s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DD6D4A-5976-D463-5EAD-D53D73D7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30" y="1408478"/>
            <a:ext cx="7080739" cy="31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0546D-116F-E765-3471-442D1E19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66" y="1560985"/>
            <a:ext cx="5299805" cy="3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5EFF7A-FDD8-0385-1AE5-F318CEE3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62" y="1545249"/>
            <a:ext cx="5460647" cy="30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DD724B-4611-43E3-6900-ED1F0E43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59" y="1513051"/>
            <a:ext cx="5767831" cy="3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What is Greedy Algorithm?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519967-352C-CD7A-5B05-B2C55D80AC06}"/>
              </a:ext>
            </a:extLst>
          </p:cNvPr>
          <p:cNvCxnSpPr>
            <a:cxnSpLocks/>
          </p:cNvCxnSpPr>
          <p:nvPr/>
        </p:nvCxnSpPr>
        <p:spPr>
          <a:xfrm>
            <a:off x="476767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0F1526-470D-4162-80F2-1003E567479D}"/>
              </a:ext>
            </a:extLst>
          </p:cNvPr>
          <p:cNvSpPr/>
          <p:nvPr/>
        </p:nvSpPr>
        <p:spPr>
          <a:xfrm>
            <a:off x="178595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04F45-851B-4F01-AF7D-8869CEAD589F}"/>
              </a:ext>
            </a:extLst>
          </p:cNvPr>
          <p:cNvSpPr txBox="1"/>
          <p:nvPr/>
        </p:nvSpPr>
        <p:spPr>
          <a:xfrm>
            <a:off x="629780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EA3FBD-FD70-48D0-98BB-00087C9C7126}"/>
              </a:ext>
            </a:extLst>
          </p:cNvPr>
          <p:cNvSpPr/>
          <p:nvPr/>
        </p:nvSpPr>
        <p:spPr>
          <a:xfrm>
            <a:off x="2164558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54DDFA-8E9F-47B1-8CCD-B7FC706FC9DF}"/>
              </a:ext>
            </a:extLst>
          </p:cNvPr>
          <p:cNvSpPr txBox="1"/>
          <p:nvPr/>
        </p:nvSpPr>
        <p:spPr>
          <a:xfrm>
            <a:off x="2615743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4DE01-12F6-406F-9CF7-F9EFD7E0EF8C}"/>
              </a:ext>
            </a:extLst>
          </p:cNvPr>
          <p:cNvSpPr/>
          <p:nvPr/>
        </p:nvSpPr>
        <p:spPr>
          <a:xfrm>
            <a:off x="530066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ADDB0-F010-40E7-B5E2-346DFC0DDF07}"/>
              </a:ext>
            </a:extLst>
          </p:cNvPr>
          <p:cNvSpPr txBox="1"/>
          <p:nvPr/>
        </p:nvSpPr>
        <p:spPr>
          <a:xfrm>
            <a:off x="5751852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E311A35-0B05-4772-B898-FDC54BFA92C8}"/>
              </a:ext>
            </a:extLst>
          </p:cNvPr>
          <p:cNvSpPr/>
          <p:nvPr/>
        </p:nvSpPr>
        <p:spPr>
          <a:xfrm>
            <a:off x="1794209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FBAC7E-6E0A-4BBC-A0F3-F5959A67B22E}"/>
              </a:ext>
            </a:extLst>
          </p:cNvPr>
          <p:cNvSpPr/>
          <p:nvPr/>
        </p:nvSpPr>
        <p:spPr>
          <a:xfrm>
            <a:off x="3757615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A0298B9-D7A2-489D-A981-B296F9CA54F5}"/>
              </a:ext>
            </a:extLst>
          </p:cNvPr>
          <p:cNvSpPr/>
          <p:nvPr/>
        </p:nvSpPr>
        <p:spPr>
          <a:xfrm>
            <a:off x="4929190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739654-2DB5-4053-A8D2-5BA351749724}"/>
              </a:ext>
            </a:extLst>
          </p:cNvPr>
          <p:cNvSpPr/>
          <p:nvPr/>
        </p:nvSpPr>
        <p:spPr>
          <a:xfrm>
            <a:off x="4140311" y="2783908"/>
            <a:ext cx="163107" cy="16430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B8F9-0D00-4EBF-AEB4-337677D0F634}"/>
              </a:ext>
            </a:extLst>
          </p:cNvPr>
          <p:cNvSpPr/>
          <p:nvPr/>
        </p:nvSpPr>
        <p:spPr>
          <a:xfrm>
            <a:off x="4393324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853F56-A166-4426-9496-85D944D67F14}"/>
              </a:ext>
            </a:extLst>
          </p:cNvPr>
          <p:cNvSpPr/>
          <p:nvPr/>
        </p:nvSpPr>
        <p:spPr>
          <a:xfrm>
            <a:off x="4646338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FD26AE-9968-4DD5-B3CC-BC46D220AF5E}"/>
              </a:ext>
            </a:extLst>
          </p:cNvPr>
          <p:cNvSpPr/>
          <p:nvPr/>
        </p:nvSpPr>
        <p:spPr>
          <a:xfrm>
            <a:off x="6916281" y="2705326"/>
            <a:ext cx="447798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B311B4-10BC-4C1F-9579-C8C93BA91909}"/>
              </a:ext>
            </a:extLst>
          </p:cNvPr>
          <p:cNvSpPr/>
          <p:nvPr/>
        </p:nvSpPr>
        <p:spPr>
          <a:xfrm>
            <a:off x="744378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optimal choice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Kruskal’s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0EB83A-FF6C-524F-89D5-672A3ADB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4" y="-6870"/>
            <a:ext cx="4223420" cy="51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65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Kruskal’s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195" y="2683285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95" y="2683285"/>
                <a:ext cx="3850097" cy="2328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9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280742" y="2443793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single-source shortest-paths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71DF-7622-8FBB-3F53-E13A3B42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02" y="2046744"/>
            <a:ext cx="1831774" cy="17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CFFF1DE-EFDA-8FC2-7DDA-1A2F6CB4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895" y1="61721" x2="26895" y2="44347"/>
                        <a14:foregroundMark x1="26895" y1="44347" x2="30349" y2="36546"/>
                        <a14:foregroundMark x1="37581" y1="17581" x2="71307" y2="31798"/>
                        <a14:foregroundMark x1="71307" y1="31798" x2="75860" y2="48965"/>
                        <a14:foregroundMark x1="75860" y1="48965" x2="73169" y2="67245"/>
                        <a14:foregroundMark x1="73169" y1="67245" x2="68965" y2="70686"/>
                        <a14:foregroundMark x1="26546" y1="27245" x2="42755" y2="44140"/>
                        <a14:foregroundMark x1="42755" y1="44140" x2="42755" y2="44140"/>
                        <a14:foregroundMark x1="28965" y1="26546" x2="41384" y2="42755"/>
                        <a14:foregroundMark x1="39314" y1="21035" x2="39651" y2="36210"/>
                        <a14:foregroundMark x1="31721" y1="45511" x2="31721" y2="37930"/>
                        <a14:foregroundMark x1="31035" y1="72419" x2="49314" y2="72419"/>
                        <a14:foregroundMark x1="49314" y1="72419" x2="67451" y2="72070"/>
                        <a14:foregroundMark x1="67451" y1="72070" x2="77245" y2="72070"/>
                        <a14:foregroundMark x1="62419" y1="27245" x2="79793" y2="26546"/>
                        <a14:foregroundMark x1="79793" y1="26546" x2="75653" y2="43790"/>
                        <a14:foregroundMark x1="75653" y1="43790" x2="63105" y2="6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52" y="1463613"/>
            <a:ext cx="3154590" cy="315459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AC9BDB-EBBA-5297-CB53-27F3100EA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" t="1103" r="1043" b="2206"/>
          <a:stretch/>
        </p:blipFill>
        <p:spPr>
          <a:xfrm>
            <a:off x="4285958" y="1923744"/>
            <a:ext cx="4118425" cy="22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4123150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Pseudocode of </a:t>
            </a: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1168FC-CD14-24D9-095C-BE33E6F1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98" y="1270177"/>
            <a:ext cx="4809260" cy="33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9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2A7346-33A0-4DA4-C62D-8394DA94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52" y="1548654"/>
            <a:ext cx="5375691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FC1596-9134-FBDE-AE56-C13863A4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87" y="1008919"/>
            <a:ext cx="4709651" cy="37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lvl="0" algn="ctr"/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Dijkstra’s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7ECAB8-EE22-52C8-41CF-5C37CBED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47" y="324510"/>
            <a:ext cx="5380003" cy="44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0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910398" y="3025802"/>
            <a:ext cx="55412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What problems have you encountered that applied the Greedy algorithm?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6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730086" y="2910337"/>
            <a:ext cx="58711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The application of the Greedy algorithm in cyber security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Data security in the cloud environment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08243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Data security?</a:t>
            </a:r>
          </a:p>
        </p:txBody>
      </p:sp>
      <p:pic>
        <p:nvPicPr>
          <p:cNvPr id="1026" name="Picture 2" descr="Data security - Free security icons">
            <a:extLst>
              <a:ext uri="{FF2B5EF4-FFF2-40B4-BE49-F238E27FC236}">
                <a16:creationId xmlns:a16="http://schemas.microsoft.com/office/drawing/2014/main" id="{CB06A922-78BD-93A1-1F76-ED7CF9DF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2" y="1930544"/>
            <a:ext cx="1925328" cy="19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61853" y="235831"/>
            <a:ext cx="6454588" cy="652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Methodology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9879F-9BC8-1B85-635B-151BFFB1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9" y="864194"/>
            <a:ext cx="3559351" cy="41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080809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Huffman’s Coding?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89C23-5A6A-DCA9-480D-1194302D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50" y="1936434"/>
            <a:ext cx="1757545" cy="21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420713"/>
            <a:ext cx="8139353" cy="203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symbol frequencies.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binary tree using the frequencies. Combine two nodes with the lowest frequencies to create a new internal node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binary codes to each symbol based on the tree structure.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each symbol with its binary code</a:t>
            </a:r>
          </a:p>
        </p:txBody>
      </p:sp>
    </p:spTree>
    <p:extLst>
      <p:ext uri="{BB962C8B-B14F-4D97-AF65-F5344CB8AC3E}">
        <p14:creationId xmlns:p14="http://schemas.microsoft.com/office/powerpoint/2010/main" val="1576751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C2F82D-90EE-515E-DA40-ABE497EF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2" y="1855152"/>
            <a:ext cx="6766019" cy="14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733214" y="3267077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text: ‘DAD’ is encoded ‘011101’</a:t>
            </a:r>
          </a:p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code: ‘1001101101011101’ is decoded ‘BAD_DAD’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F6F1E-0716-9B0E-9A67-B6588C33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4" y="1109728"/>
            <a:ext cx="6025095" cy="1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995863" y="1492819"/>
            <a:ext cx="328118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2995863" y="2616190"/>
            <a:ext cx="343243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Working mechanism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67402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Basic structure and complexity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0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REFERENCE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649153" y="1342025"/>
            <a:ext cx="78838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Books: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Design and Analysis of Algorithms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BASED ON CRYPTOGRAPHY, STEGANOGRAPHY COMBINED WITH OTP ALGORITHM AND HUFFMAN CODING IN THE CLOUD ENVIRONMENT (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K Brindhashree, Dr. Sinthu Janita Prakash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36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0A9A-7500-C52D-7185-772ED69C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HOMEWORK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5FB16-171D-1D54-BB95-6D9A7A7E9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54605F-95CB-8D21-E2A4-C53905299A17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40638E5-85A0-2007-F2FE-03562B32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989221"/>
            <a:ext cx="7117690" cy="9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0A9A-7500-C52D-7185-772ED69C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HOMEWORK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5FB16-171D-1D54-BB95-6D9A7A7E9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54605F-95CB-8D21-E2A4-C53905299A17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AAEB38D-DABD-34DF-6E24-7EC051C8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70" y="1835676"/>
            <a:ext cx="6228918" cy="20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26 000 VND</a:t>
            </a:r>
          </a:p>
          <a:p>
            <a:pPr lvl="0"/>
            <a:r>
              <a:rPr lang="en-US" dirty="0"/>
              <a:t>Possible number of bills:   10 000 VND</a:t>
            </a:r>
          </a:p>
          <a:p>
            <a:pPr marL="76200" lvl="0" indent="0">
              <a:buNone/>
            </a:pPr>
            <a:r>
              <a:rPr lang="en-US" dirty="0"/>
              <a:t>				  5 000 VND</a:t>
            </a:r>
          </a:p>
          <a:p>
            <a:pPr marL="76200" lvl="0" indent="0">
              <a:buNone/>
            </a:pPr>
            <a:r>
              <a:rPr lang="en-US" dirty="0"/>
              <a:t>				  2 000 VND</a:t>
            </a:r>
          </a:p>
          <a:p>
            <a:pPr marL="76200" lvl="0" indent="0">
              <a:buNone/>
            </a:pPr>
            <a:r>
              <a:rPr lang="en-US" dirty="0"/>
              <a:t>				  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7D5566-DAD3-F5FA-830C-9E20492DD368}"/>
              </a:ext>
            </a:extLst>
          </p:cNvPr>
          <p:cNvCxnSpPr>
            <a:cxnSpLocks/>
          </p:cNvCxnSpPr>
          <p:nvPr/>
        </p:nvCxnSpPr>
        <p:spPr>
          <a:xfrm>
            <a:off x="586770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9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38023" y="7962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788485"/>
            <a:ext cx="1794017" cy="105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5 000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2 000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DAAE3FAB-D03D-4A0A-8098-0CD2CC59E6DB}"/>
              </a:ext>
            </a:extLst>
          </p:cNvPr>
          <p:cNvSpPr txBox="1">
            <a:spLocks/>
          </p:cNvSpPr>
          <p:nvPr/>
        </p:nvSpPr>
        <p:spPr>
          <a:xfrm>
            <a:off x="6168201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4" name="Google Shape;944;p48">
            <a:extLst>
              <a:ext uri="{FF2B5EF4-FFF2-40B4-BE49-F238E27FC236}">
                <a16:creationId xmlns:a16="http://schemas.microsoft.com/office/drawing/2014/main" id="{A73D891D-525C-4BFC-ACA7-8ADEFC491CC5}"/>
              </a:ext>
            </a:extLst>
          </p:cNvPr>
          <p:cNvSpPr/>
          <p:nvPr/>
        </p:nvSpPr>
        <p:spPr>
          <a:xfrm>
            <a:off x="8017006" y="214502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25642" y="308120"/>
            <a:ext cx="7732208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Basic structure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77516" y="1141942"/>
            <a:ext cx="816804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1: </a:t>
            </a:r>
            <a:r>
              <a:rPr lang="en-US" sz="2000" dirty="0"/>
              <a:t>Define the problem &amp; all possible solutions (for each step)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2: </a:t>
            </a:r>
            <a:r>
              <a:rPr lang="en-US" sz="2000" dirty="0"/>
              <a:t>Determine the benefit or value of each solution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3: </a:t>
            </a:r>
            <a:r>
              <a:rPr lang="en-US" sz="2000" dirty="0"/>
              <a:t>Select the solution with maximum benefit or value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4: </a:t>
            </a:r>
            <a:r>
              <a:rPr lang="en-US" sz="2000" dirty="0"/>
              <a:t>Repeat until the solution is complete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939DA3-04F1-BEEB-42C9-09527B3DD88C}"/>
              </a:ext>
            </a:extLst>
          </p:cNvPr>
          <p:cNvCxnSpPr>
            <a:cxnSpLocks/>
          </p:cNvCxnSpPr>
          <p:nvPr/>
        </p:nvCxnSpPr>
        <p:spPr>
          <a:xfrm>
            <a:off x="394264" y="93312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</TotalTime>
  <Words>1160</Words>
  <Application>Microsoft Office PowerPoint</Application>
  <PresentationFormat>On-screen Show (16:9)</PresentationFormat>
  <Paragraphs>259</Paragraphs>
  <Slides>62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Roboto Slab</vt:lpstr>
      <vt:lpstr>Arial</vt:lpstr>
      <vt:lpstr>Cambria Math</vt:lpstr>
      <vt:lpstr>Quattrocento Sans</vt:lpstr>
      <vt:lpstr>Roboto</vt:lpstr>
      <vt:lpstr>Calibri</vt:lpstr>
      <vt:lpstr>Source Sans Pro</vt:lpstr>
      <vt:lpstr>Times New Roman</vt:lpstr>
      <vt:lpstr>Helvetica Neue</vt:lpstr>
      <vt:lpstr>Cordelia template</vt:lpstr>
      <vt:lpstr>PowerPoint Presentation</vt:lpstr>
      <vt:lpstr>PowerPoint Presentation</vt:lpstr>
      <vt:lpstr>1. Definition</vt:lpstr>
      <vt:lpstr>What is Greedy Algorithm?</vt:lpstr>
      <vt:lpstr>Discuss</vt:lpstr>
      <vt:lpstr>2. Working mechanism</vt:lpstr>
      <vt:lpstr>Return the money</vt:lpstr>
      <vt:lpstr>26 000 VND</vt:lpstr>
      <vt:lpstr>Basic structure</vt:lpstr>
      <vt:lpstr>On each step, the choice made must be</vt:lpstr>
      <vt:lpstr>Time complexity</vt:lpstr>
      <vt:lpstr>Return the money</vt:lpstr>
      <vt:lpstr>6 000 VND</vt:lpstr>
      <vt:lpstr>3. Characteristics</vt:lpstr>
      <vt:lpstr>Limitations</vt:lpstr>
      <vt:lpstr>Discuss</vt:lpstr>
      <vt:lpstr>Advantages</vt:lpstr>
      <vt:lpstr>Conditions for using Greedy algorithm</vt:lpstr>
      <vt:lpstr>4.  Applications of Greedy algorithm</vt:lpstr>
      <vt:lpstr>Applications of Greedy algorithm</vt:lpstr>
      <vt:lpstr>Constructing Minimum Spanning Trees</vt:lpstr>
      <vt:lpstr>Instance of minimum spanning tree</vt:lpstr>
      <vt:lpstr> Constructing Minimum Spanning Trees</vt:lpstr>
      <vt:lpstr>Solution for minimum spanning tree</vt:lpstr>
      <vt:lpstr>Pseudocode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PowerPoint Presentation</vt:lpstr>
      <vt:lpstr>Time complexity of Prim’s algorithm</vt:lpstr>
      <vt:lpstr>Pseudocode of Kruskal’s algorithm</vt:lpstr>
      <vt:lpstr>Instance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PowerPoint Presentation</vt:lpstr>
      <vt:lpstr>Time complexity of Kruskal’s algorithm</vt:lpstr>
      <vt:lpstr>Single-source shortest-paths problem</vt:lpstr>
      <vt:lpstr>Single-source shortest-paths problem</vt:lpstr>
      <vt:lpstr>Dijkstra’s algorithm</vt:lpstr>
      <vt:lpstr>Pseudocode of Dijkstra’s algorithm</vt:lpstr>
      <vt:lpstr>Example of Dijkstra’s algorithm</vt:lpstr>
      <vt:lpstr>Example of Dijkstra’s algorithm</vt:lpstr>
      <vt:lpstr>PowerPoint Presentation</vt:lpstr>
      <vt:lpstr>Discuss</vt:lpstr>
      <vt:lpstr>Data security in the cloud environment</vt:lpstr>
      <vt:lpstr>Methodology</vt:lpstr>
      <vt:lpstr>Huffman’s Coding</vt:lpstr>
      <vt:lpstr>Huffman’s Coding</vt:lpstr>
      <vt:lpstr>Example of Huffman’s Coding.</vt:lpstr>
      <vt:lpstr>Example of Huffman’s Coding.</vt:lpstr>
      <vt:lpstr>Example of Huffman’s Coding.</vt:lpstr>
      <vt:lpstr>Example of Huffman’s Coding.</vt:lpstr>
      <vt:lpstr>Thanks!</vt:lpstr>
      <vt:lpstr>REFERENCE</vt:lpstr>
      <vt:lpstr>HOMEWORK 1</vt:lpstr>
      <vt:lpstr>HOMEWORK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Mai Nhất Tùng</cp:lastModifiedBy>
  <cp:revision>111</cp:revision>
  <dcterms:modified xsi:type="dcterms:W3CDTF">2023-05-09T01:15:23Z</dcterms:modified>
</cp:coreProperties>
</file>